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Nunito-bold.fntdata"/><Relationship Id="rId23" Type="http://schemas.openxmlformats.org/officeDocument/2006/relationships/slide" Target="slides/slide18.xml"/><Relationship Id="rId45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Nunito-boldItalic.fntdata"/><Relationship Id="rId25" Type="http://schemas.openxmlformats.org/officeDocument/2006/relationships/slide" Target="slides/slide20.xml"/><Relationship Id="rId47" Type="http://schemas.openxmlformats.org/officeDocument/2006/relationships/font" Target="fonts/Nuni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e29c348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e29c34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e29c348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e29c348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8b10504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08b10504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e29c348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0e29c348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e29c3488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e29c3488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e5287a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e5287a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8b105041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8b105041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8b1050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8b1050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e5287a67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e5287a67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e5287a67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e5287a67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e263a28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e263a28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e5287a6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e5287a6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e5287a67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e5287a67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e63dd3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0e63dd3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e263a286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e263a286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e63dd375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e63dd37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e263a28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e263a28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e63dd37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0e63dd37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e263a286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e263a286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e63dd375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0e63dd375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8b10504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8b10504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e263a286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e263a286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e5287a67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e5287a67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e63dd37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e63dd37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e63dd375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0e63dd375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e63dd375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e63dd375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e63dd375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e63dd375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e63dd3755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e63dd375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e63dd375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0e63dd375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e5287a67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e5287a67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8b10504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08b10504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263a28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e263a28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e29c3488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e29c3488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e5287a6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e5287a6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xenix.pro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41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xM8JxmnUSmePMHECvrZ_GdzBdV4fg1f0/view" TargetMode="External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bESSivW7zSt4cMQ87VSzM-49uYRcRzSu/view" TargetMode="External"/><Relationship Id="rId4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300775"/>
            <a:ext cx="8520600" cy="11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50">
                <a:solidFill>
                  <a:srgbClr val="222222"/>
                </a:solidFill>
                <a:highlight>
                  <a:srgbClr val="FFFFFF"/>
                </a:highlight>
              </a:rPr>
              <a:t>Frontend </a:t>
            </a:r>
            <a:r>
              <a:rPr b="1" lang="ru" sz="3650">
                <a:solidFill>
                  <a:srgbClr val="222222"/>
                </a:solidFill>
                <a:highlight>
                  <a:srgbClr val="FFFFFF"/>
                </a:highlight>
              </a:rPr>
              <a:t>developer</a:t>
            </a:r>
            <a:endParaRPr sz="71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075" y="3206800"/>
            <a:ext cx="1274125" cy="8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23405" l="0" r="0" t="20398"/>
          <a:stretch/>
        </p:blipFill>
        <p:spPr>
          <a:xfrm>
            <a:off x="4756782" y="3206800"/>
            <a:ext cx="1558695" cy="8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ctrTitle"/>
          </p:nvPr>
        </p:nvSpPr>
        <p:spPr>
          <a:xfrm>
            <a:off x="623700" y="405650"/>
            <a:ext cx="7896600" cy="8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К</a:t>
            </a:r>
            <a:r>
              <a:rPr lang="ru" sz="3700"/>
              <a:t>оманды</a:t>
            </a:r>
            <a:endParaRPr sz="3700"/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594375" y="1692350"/>
            <a:ext cx="2515500" cy="20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git clone        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git branch     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2500">
                <a:solidFill>
                  <a:schemeClr val="dk1"/>
                </a:solidFill>
              </a:rPr>
              <a:t>git checkout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2500">
                <a:solidFill>
                  <a:schemeClr val="dk1"/>
                </a:solidFill>
              </a:rPr>
              <a:t>git commit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git push            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3395325" y="1706575"/>
            <a:ext cx="4959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git clone  ссылка на проект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git branch название ветки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git checkout название ветки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git commit -am “комментарий”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git push -u origin назван</a:t>
            </a:r>
            <a:r>
              <a:rPr lang="ru" sz="2500">
                <a:solidFill>
                  <a:schemeClr val="dk1"/>
                </a:solidFill>
              </a:rPr>
              <a:t>ие ветки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329"/>
            <a:ext cx="9144001" cy="4794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00" y="286050"/>
            <a:ext cx="7975299" cy="44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22422" r="18802" t="0"/>
          <a:stretch/>
        </p:blipFill>
        <p:spPr>
          <a:xfrm>
            <a:off x="4467375" y="956188"/>
            <a:ext cx="3929700" cy="34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925" y="1718798"/>
            <a:ext cx="3040101" cy="152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25" y="611350"/>
            <a:ext cx="2130999" cy="82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. 1. Процесс установки пакета через &lt;code class=&quot;inline-code&quot;&gt;npm install&lt;/code&gt;"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100" y="1891525"/>
            <a:ext cx="5203801" cy="12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3409875" y="733525"/>
            <a:ext cx="533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212529"/>
                </a:solidFill>
                <a:highlight>
                  <a:srgbClr val="FFFFFF"/>
                </a:highlight>
              </a:rPr>
              <a:t>утилита </a:t>
            </a:r>
            <a:r>
              <a:rPr i="1" lang="ru" sz="1300">
                <a:solidFill>
                  <a:srgbClr val="212529"/>
                </a:solidFill>
                <a:highlight>
                  <a:srgbClr val="FFFFFF"/>
                </a:highlight>
              </a:rPr>
              <a:t>npm</a:t>
            </a:r>
            <a:r>
              <a:rPr lang="ru" sz="1300">
                <a:solidFill>
                  <a:srgbClr val="212529"/>
                </a:solidFill>
                <a:highlight>
                  <a:srgbClr val="FFFFFF"/>
                </a:highlight>
              </a:rPr>
              <a:t> (node package manager, пакетный менеджер)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800520" y="4362341"/>
            <a:ext cx="1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npm run start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794610" y="4027550"/>
            <a:ext cx="12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 npm install</a:t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847075" y="3673638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Важно запомнить!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322800" y="2624625"/>
            <a:ext cx="1034400" cy="1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488" y="1035100"/>
            <a:ext cx="7582515" cy="23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браузер?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50" y="94500"/>
            <a:ext cx="667317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ctrTitle"/>
          </p:nvPr>
        </p:nvSpPr>
        <p:spPr>
          <a:xfrm>
            <a:off x="705450" y="809975"/>
            <a:ext cx="7671900" cy="9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Веб-страничка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625" y="1255775"/>
            <a:ext cx="2143075" cy="21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538" y="1287550"/>
            <a:ext cx="2143075" cy="21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88" y="1255775"/>
            <a:ext cx="2143075" cy="21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/>
          <p:nvPr/>
        </p:nvSpPr>
        <p:spPr>
          <a:xfrm>
            <a:off x="1906900" y="1614775"/>
            <a:ext cx="5153100" cy="1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/>
        </p:nvSpPr>
        <p:spPr>
          <a:xfrm>
            <a:off x="1108750" y="34306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HTML</a:t>
            </a:r>
            <a:endParaRPr sz="3000"/>
          </a:p>
        </p:txBody>
      </p:sp>
      <p:sp>
        <p:nvSpPr>
          <p:cNvPr id="180" name="Google Shape;180;p30"/>
          <p:cNvSpPr txBox="1"/>
          <p:nvPr/>
        </p:nvSpPr>
        <p:spPr>
          <a:xfrm>
            <a:off x="2983438" y="34306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CSS</a:t>
            </a:r>
            <a:endParaRPr sz="3000"/>
          </a:p>
        </p:txBody>
      </p:sp>
      <p:sp>
        <p:nvSpPr>
          <p:cNvPr id="181" name="Google Shape;181;p30"/>
          <p:cNvSpPr txBox="1"/>
          <p:nvPr/>
        </p:nvSpPr>
        <p:spPr>
          <a:xfrm>
            <a:off x="5090225" y="34306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JAVASCRIPT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ctrTitle"/>
          </p:nvPr>
        </p:nvSpPr>
        <p:spPr>
          <a:xfrm>
            <a:off x="311700" y="1765925"/>
            <a:ext cx="8520600" cy="10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1548300" y="2752000"/>
            <a:ext cx="6047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50">
                <a:solidFill>
                  <a:srgbClr val="BDC1C6"/>
                </a:solidFill>
                <a:highlight>
                  <a:srgbClr val="202124"/>
                </a:highlight>
              </a:rPr>
              <a:t>HyperText Markup Language — «язык гипертекстовой разметки»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86050" y="362950"/>
            <a:ext cx="73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 u="sng">
                <a:solidFill>
                  <a:schemeClr val="hlink"/>
                </a:solidFill>
                <a:hlinkClick r:id="rId3"/>
              </a:rPr>
              <a:t>Компания Axenix</a:t>
            </a:r>
            <a:r>
              <a:rPr b="1" lang="ru" sz="1800"/>
              <a:t>(ранее Accenture)</a:t>
            </a:r>
            <a:endParaRPr b="1" sz="18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425" y="3318732"/>
            <a:ext cx="1703165" cy="4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09850" y="1129450"/>
            <a:ext cx="8362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Около 2 000 сотрудников в Москве, Твери, Ростове-на-Дону, Краснодаре, Санкт-Петербурге и Алматы.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30-летний опыт успешной реализации комплексных цифровых трансформаций и глубокое понимание индустриальной специфики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Широкий спектр услуг по выполнению полномасштабных проектов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Широкое знание технологий и тенденций их развития для поиска альтернативных решений по импортозамещению</a:t>
            </a:r>
            <a:endParaRPr sz="13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16" y="4142685"/>
            <a:ext cx="1537462" cy="65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3850" y="3301393"/>
            <a:ext cx="1327990" cy="45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5816" y="4042272"/>
            <a:ext cx="1328000" cy="75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6234" y="3011800"/>
            <a:ext cx="1537464" cy="103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 title="bandicam 2023-02-14 20-15-07-34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21100"/>
            <a:ext cx="6623550" cy="49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 title="bandicam 2023-02-14 20-15-59-45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198" cy="447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ctrTitle"/>
          </p:nvPr>
        </p:nvSpPr>
        <p:spPr>
          <a:xfrm>
            <a:off x="311700" y="1765925"/>
            <a:ext cx="8520600" cy="10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25" y="53078"/>
            <a:ext cx="6396590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96" y="45825"/>
            <a:ext cx="65919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12479" r="17171" t="0"/>
          <a:stretch/>
        </p:blipFill>
        <p:spPr>
          <a:xfrm>
            <a:off x="3846075" y="-5"/>
            <a:ext cx="5297923" cy="391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286775" y="35738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Элемент </a:t>
            </a:r>
            <a:r>
              <a:rPr lang="ru" sz="1200" u="sng">
                <a:solidFill>
                  <a:schemeClr val="dk1"/>
                </a:solidFill>
                <a:highlight>
                  <a:srgbClr val="E8EAF0"/>
                </a:highlight>
              </a:rPr>
              <a:t>&lt;img&gt;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 включает в себя два основных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атрибута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— </a:t>
            </a:r>
            <a:r>
              <a:rPr lang="ru" sz="1200" u="sng">
                <a:solidFill>
                  <a:schemeClr val="dk1"/>
                </a:solidFill>
                <a:highlight>
                  <a:srgbClr val="E8EAF0"/>
                </a:highlight>
              </a:rPr>
              <a:t>src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 и </a:t>
            </a:r>
            <a:r>
              <a:rPr lang="ru" sz="1200" u="sng">
                <a:solidFill>
                  <a:schemeClr val="dk1"/>
                </a:solidFill>
                <a:highlight>
                  <a:srgbClr val="E8EAF0"/>
                </a:highlight>
              </a:rPr>
              <a:t>alt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. Первый добавляет ссылку на файл, а второй — подпись к картинке, которая покажется, если файл не загрузится: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75" y="326900"/>
            <a:ext cx="1952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5">
            <a:alphaModFix/>
          </a:blip>
          <a:srcRect b="15929" l="0" r="0" t="-15930"/>
          <a:stretch/>
        </p:blipFill>
        <p:spPr>
          <a:xfrm>
            <a:off x="3328075" y="4179088"/>
            <a:ext cx="40100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9700" y="4218763"/>
            <a:ext cx="1664074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328075" y="83327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Элемент &lt;div&gt; является универсальным блочным элементом и предназначен для группирования элементов документа с целью изменения вида содержимого через стили. Для этого добавляется атрибут class или id с именем класса или идентификатора.</a:t>
            </a:r>
            <a:endParaRPr sz="1200"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7">
            <a:alphaModFix/>
          </a:blip>
          <a:srcRect b="0" l="6283" r="4206" t="0"/>
          <a:stretch/>
        </p:blipFill>
        <p:spPr>
          <a:xfrm>
            <a:off x="390896" y="2647975"/>
            <a:ext cx="3000000" cy="7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1638" r="10726" t="15626"/>
          <a:stretch/>
        </p:blipFill>
        <p:spPr>
          <a:xfrm>
            <a:off x="432775" y="984625"/>
            <a:ext cx="5653924" cy="40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>
            <p:ph type="ctrTitle"/>
          </p:nvPr>
        </p:nvSpPr>
        <p:spPr>
          <a:xfrm>
            <a:off x="170868" y="152400"/>
            <a:ext cx="7671900" cy="9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280"/>
              <a:t>Часто используемые теги</a:t>
            </a:r>
            <a:endParaRPr sz="428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ctrTitle"/>
          </p:nvPr>
        </p:nvSpPr>
        <p:spPr>
          <a:xfrm>
            <a:off x="1820650" y="1873650"/>
            <a:ext cx="5572500" cy="13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Элемент </a:t>
            </a:r>
            <a:r>
              <a:rPr b="1" lang="ru" sz="1600">
                <a:solidFill>
                  <a:srgbClr val="4169E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&lt;object&gt;</a:t>
            </a:r>
            <a:r>
              <a:rPr lang="ru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это универсальный способ внедрения в страницу мультимедийного контента — видео, flash-роликов, апплетов, изображений и даже веб-страниц. Он может содержать несколько элементов.</a:t>
            </a:r>
            <a:endParaRPr sz="5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форматы картинок есть?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ctrTitle"/>
          </p:nvPr>
        </p:nvSpPr>
        <p:spPr>
          <a:xfrm>
            <a:off x="2353650" y="327725"/>
            <a:ext cx="44367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SVG формат</a:t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75" y="1793900"/>
            <a:ext cx="3730375" cy="2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000" y="1773475"/>
            <a:ext cx="3838450" cy="22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ctrTitle"/>
          </p:nvPr>
        </p:nvSpPr>
        <p:spPr>
          <a:xfrm>
            <a:off x="261575" y="89587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СSS</a:t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176" y="2217801"/>
            <a:ext cx="2097400" cy="24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325" y="34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38" y="245350"/>
            <a:ext cx="2856925" cy="46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ctrTitle"/>
          </p:nvPr>
        </p:nvSpPr>
        <p:spPr>
          <a:xfrm>
            <a:off x="764325" y="250600"/>
            <a:ext cx="60081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Стили через тэги</a:t>
            </a:r>
            <a:endParaRPr/>
          </a:p>
        </p:txBody>
      </p:sp>
      <p:sp>
        <p:nvSpPr>
          <p:cNvPr id="260" name="Google Shape;260;p43"/>
          <p:cNvSpPr txBox="1"/>
          <p:nvPr/>
        </p:nvSpPr>
        <p:spPr>
          <a:xfrm>
            <a:off x="902150" y="1685250"/>
            <a:ext cx="2399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000080"/>
                </a:solidFill>
              </a:rPr>
              <a:t>p</a:t>
            </a:r>
            <a:r>
              <a:rPr lang="ru" sz="2150">
                <a:solidFill>
                  <a:srgbClr val="24292E"/>
                </a:solidFill>
              </a:rPr>
              <a:t> {</a:t>
            </a:r>
            <a:endParaRPr sz="215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24292E"/>
                </a:solidFill>
              </a:rPr>
              <a:t>  </a:t>
            </a:r>
            <a:r>
              <a:rPr b="1" lang="ru" sz="2150">
                <a:solidFill>
                  <a:srgbClr val="990000"/>
                </a:solidFill>
              </a:rPr>
              <a:t>color</a:t>
            </a:r>
            <a:r>
              <a:rPr lang="ru" sz="2150">
                <a:solidFill>
                  <a:srgbClr val="24292E"/>
                </a:solidFill>
              </a:rPr>
              <a:t>: </a:t>
            </a:r>
            <a:r>
              <a:rPr lang="ru" sz="2150">
                <a:solidFill>
                  <a:srgbClr val="008080"/>
                </a:solidFill>
              </a:rPr>
              <a:t>red</a:t>
            </a:r>
            <a:r>
              <a:rPr lang="ru" sz="2150">
                <a:solidFill>
                  <a:srgbClr val="24292E"/>
                </a:solidFill>
              </a:rPr>
              <a:t>;</a:t>
            </a:r>
            <a:endParaRPr sz="215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24292E"/>
                </a:solidFill>
              </a:rPr>
              <a:t>  </a:t>
            </a:r>
            <a:r>
              <a:rPr b="1" lang="ru" sz="2150">
                <a:solidFill>
                  <a:srgbClr val="990000"/>
                </a:solidFill>
              </a:rPr>
              <a:t>font-size</a:t>
            </a:r>
            <a:r>
              <a:rPr lang="ru" sz="2150">
                <a:solidFill>
                  <a:srgbClr val="24292E"/>
                </a:solidFill>
              </a:rPr>
              <a:t>: </a:t>
            </a:r>
            <a:r>
              <a:rPr lang="ru" sz="2150">
                <a:solidFill>
                  <a:srgbClr val="009999"/>
                </a:solidFill>
              </a:rPr>
              <a:t>20px</a:t>
            </a:r>
            <a:r>
              <a:rPr lang="ru" sz="2150">
                <a:solidFill>
                  <a:srgbClr val="24292E"/>
                </a:solidFill>
              </a:rPr>
              <a:t>;</a:t>
            </a:r>
            <a:endParaRPr sz="215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24292E"/>
                </a:solidFill>
              </a:rPr>
              <a:t>}</a:t>
            </a:r>
            <a:endParaRPr sz="2150">
              <a:solidFill>
                <a:srgbClr val="24292E"/>
              </a:solidFill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25" y="1251700"/>
            <a:ext cx="5456073" cy="341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ctrTitle"/>
          </p:nvPr>
        </p:nvSpPr>
        <p:spPr>
          <a:xfrm>
            <a:off x="688125" y="326800"/>
            <a:ext cx="60081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Стили через классы</a:t>
            </a:r>
            <a:endParaRPr/>
          </a:p>
        </p:txBody>
      </p:sp>
      <p:sp>
        <p:nvSpPr>
          <p:cNvPr id="267" name="Google Shape;267;p44"/>
          <p:cNvSpPr txBox="1"/>
          <p:nvPr/>
        </p:nvSpPr>
        <p:spPr>
          <a:xfrm>
            <a:off x="854050" y="2800925"/>
            <a:ext cx="2399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000080"/>
                </a:solidFill>
              </a:rPr>
              <a:t>.red</a:t>
            </a:r>
            <a:r>
              <a:rPr lang="ru" sz="2150">
                <a:solidFill>
                  <a:srgbClr val="24292E"/>
                </a:solidFill>
              </a:rPr>
              <a:t> {</a:t>
            </a:r>
            <a:endParaRPr sz="215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24292E"/>
                </a:solidFill>
              </a:rPr>
              <a:t>  </a:t>
            </a:r>
            <a:r>
              <a:rPr b="1" lang="ru" sz="2150">
                <a:solidFill>
                  <a:srgbClr val="990000"/>
                </a:solidFill>
              </a:rPr>
              <a:t>color</a:t>
            </a:r>
            <a:r>
              <a:rPr lang="ru" sz="2150">
                <a:solidFill>
                  <a:srgbClr val="24292E"/>
                </a:solidFill>
              </a:rPr>
              <a:t>: </a:t>
            </a:r>
            <a:r>
              <a:rPr lang="ru" sz="2150">
                <a:solidFill>
                  <a:srgbClr val="008080"/>
                </a:solidFill>
              </a:rPr>
              <a:t>red</a:t>
            </a:r>
            <a:r>
              <a:rPr lang="ru" sz="2150">
                <a:solidFill>
                  <a:srgbClr val="24292E"/>
                </a:solidFill>
              </a:rPr>
              <a:t>;</a:t>
            </a:r>
            <a:endParaRPr sz="215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24292E"/>
                </a:solidFill>
              </a:rPr>
              <a:t>  </a:t>
            </a:r>
            <a:r>
              <a:rPr b="1" lang="ru" sz="2150">
                <a:solidFill>
                  <a:srgbClr val="990000"/>
                </a:solidFill>
              </a:rPr>
              <a:t>font-size</a:t>
            </a:r>
            <a:r>
              <a:rPr lang="ru" sz="2150">
                <a:solidFill>
                  <a:srgbClr val="24292E"/>
                </a:solidFill>
              </a:rPr>
              <a:t>: </a:t>
            </a:r>
            <a:r>
              <a:rPr lang="ru" sz="2150">
                <a:solidFill>
                  <a:srgbClr val="009999"/>
                </a:solidFill>
              </a:rPr>
              <a:t>20px</a:t>
            </a:r>
            <a:r>
              <a:rPr lang="ru" sz="2150">
                <a:solidFill>
                  <a:srgbClr val="24292E"/>
                </a:solidFill>
              </a:rPr>
              <a:t>;</a:t>
            </a:r>
            <a:endParaRPr sz="215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24292E"/>
                </a:solidFill>
              </a:rPr>
              <a:t>}</a:t>
            </a:r>
            <a:endParaRPr sz="2150">
              <a:solidFill>
                <a:srgbClr val="24292E"/>
              </a:solidFill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50" y="1770100"/>
            <a:ext cx="21336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4"/>
          <p:cNvSpPr/>
          <p:nvPr/>
        </p:nvSpPr>
        <p:spPr>
          <a:xfrm>
            <a:off x="5081850" y="1740538"/>
            <a:ext cx="1040100" cy="62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4"/>
          <p:cNvSpPr/>
          <p:nvPr/>
        </p:nvSpPr>
        <p:spPr>
          <a:xfrm>
            <a:off x="5081850" y="2505825"/>
            <a:ext cx="1040100" cy="620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5081850" y="3271100"/>
            <a:ext cx="1040100" cy="62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/>
        </p:nvSpPr>
        <p:spPr>
          <a:xfrm>
            <a:off x="6265950" y="255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&lt;div class=”red”&gt;&lt;/div</a:t>
            </a:r>
            <a:endParaRPr/>
          </a:p>
        </p:txBody>
      </p:sp>
      <p:sp>
        <p:nvSpPr>
          <p:cNvPr id="273" name="Google Shape;273;p44"/>
          <p:cNvSpPr txBox="1"/>
          <p:nvPr/>
        </p:nvSpPr>
        <p:spPr>
          <a:xfrm>
            <a:off x="6265950" y="1850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&lt;div&gt;&lt;/div</a:t>
            </a:r>
            <a:endParaRPr/>
          </a:p>
        </p:txBody>
      </p:sp>
      <p:sp>
        <p:nvSpPr>
          <p:cNvPr id="274" name="Google Shape;274;p44"/>
          <p:cNvSpPr txBox="1"/>
          <p:nvPr/>
        </p:nvSpPr>
        <p:spPr>
          <a:xfrm>
            <a:off x="6213925" y="3322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&lt;div&gt;&lt;/div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ctrTitle"/>
          </p:nvPr>
        </p:nvSpPr>
        <p:spPr>
          <a:xfrm>
            <a:off x="688125" y="403000"/>
            <a:ext cx="78060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Стили через classList</a:t>
            </a:r>
            <a:endParaRPr/>
          </a:p>
        </p:txBody>
      </p:sp>
      <p:sp>
        <p:nvSpPr>
          <p:cNvPr id="280" name="Google Shape;280;p45"/>
          <p:cNvSpPr txBox="1"/>
          <p:nvPr/>
        </p:nvSpPr>
        <p:spPr>
          <a:xfrm>
            <a:off x="777850" y="3181925"/>
            <a:ext cx="23994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000080"/>
                </a:solidFill>
              </a:rPr>
              <a:t>.red</a:t>
            </a:r>
            <a:r>
              <a:rPr lang="ru" sz="2150">
                <a:solidFill>
                  <a:srgbClr val="24292E"/>
                </a:solidFill>
              </a:rPr>
              <a:t> {</a:t>
            </a:r>
            <a:endParaRPr sz="215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24292E"/>
                </a:solidFill>
              </a:rPr>
              <a:t>  </a:t>
            </a:r>
            <a:r>
              <a:rPr b="1" lang="ru" sz="2150">
                <a:solidFill>
                  <a:srgbClr val="990000"/>
                </a:solidFill>
              </a:rPr>
              <a:t>color</a:t>
            </a:r>
            <a:r>
              <a:rPr lang="ru" sz="2150">
                <a:solidFill>
                  <a:srgbClr val="24292E"/>
                </a:solidFill>
              </a:rPr>
              <a:t>: </a:t>
            </a:r>
            <a:r>
              <a:rPr lang="ru" sz="2150">
                <a:solidFill>
                  <a:srgbClr val="008080"/>
                </a:solidFill>
              </a:rPr>
              <a:t>red</a:t>
            </a:r>
            <a:r>
              <a:rPr lang="ru" sz="2150">
                <a:solidFill>
                  <a:srgbClr val="24292E"/>
                </a:solidFill>
              </a:rPr>
              <a:t>;</a:t>
            </a:r>
            <a:endParaRPr sz="215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50">
                <a:solidFill>
                  <a:srgbClr val="24292E"/>
                </a:solidFill>
              </a:rPr>
              <a:t>}</a:t>
            </a:r>
            <a:endParaRPr sz="2150">
              <a:solidFill>
                <a:srgbClr val="24292E"/>
              </a:solidFill>
            </a:endParaRPr>
          </a:p>
        </p:txBody>
      </p:sp>
      <p:sp>
        <p:nvSpPr>
          <p:cNvPr id="281" name="Google Shape;281;p45"/>
          <p:cNvSpPr/>
          <p:nvPr/>
        </p:nvSpPr>
        <p:spPr>
          <a:xfrm>
            <a:off x="5164325" y="2083938"/>
            <a:ext cx="1040100" cy="62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5"/>
          <p:cNvSpPr/>
          <p:nvPr/>
        </p:nvSpPr>
        <p:spPr>
          <a:xfrm>
            <a:off x="5164325" y="2849225"/>
            <a:ext cx="1040100" cy="620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5"/>
          <p:cNvSpPr/>
          <p:nvPr/>
        </p:nvSpPr>
        <p:spPr>
          <a:xfrm>
            <a:off x="5164325" y="3614500"/>
            <a:ext cx="1040100" cy="62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5"/>
          <p:cNvSpPr txBox="1"/>
          <p:nvPr/>
        </p:nvSpPr>
        <p:spPr>
          <a:xfrm>
            <a:off x="6348425" y="2897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&lt;div id=”house”&gt;&lt;/div</a:t>
            </a:r>
            <a:endParaRPr/>
          </a:p>
        </p:txBody>
      </p:sp>
      <p:sp>
        <p:nvSpPr>
          <p:cNvPr id="285" name="Google Shape;285;p45"/>
          <p:cNvSpPr txBox="1"/>
          <p:nvPr/>
        </p:nvSpPr>
        <p:spPr>
          <a:xfrm>
            <a:off x="6348425" y="219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&lt;div&gt;&lt;/div</a:t>
            </a:r>
            <a:endParaRPr/>
          </a:p>
        </p:txBody>
      </p:sp>
      <p:sp>
        <p:nvSpPr>
          <p:cNvPr id="286" name="Google Shape;286;p45"/>
          <p:cNvSpPr txBox="1"/>
          <p:nvPr/>
        </p:nvSpPr>
        <p:spPr>
          <a:xfrm>
            <a:off x="6296400" y="3665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&lt;div&gt;&lt;/div</a:t>
            </a:r>
            <a:endParaRPr/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50" y="1872150"/>
            <a:ext cx="3543925" cy="4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 rotWithShape="1">
          <a:blip r:embed="rId4">
            <a:alphaModFix/>
          </a:blip>
          <a:srcRect b="13004" l="3638" r="21945" t="12385"/>
          <a:stretch/>
        </p:blipFill>
        <p:spPr>
          <a:xfrm>
            <a:off x="777850" y="2428250"/>
            <a:ext cx="2643800" cy="4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ctrTitle"/>
          </p:nvPr>
        </p:nvSpPr>
        <p:spPr>
          <a:xfrm>
            <a:off x="764325" y="250600"/>
            <a:ext cx="78060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стили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789400" y="1205275"/>
            <a:ext cx="6465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width</a:t>
            </a:r>
            <a:r>
              <a:rPr lang="ru">
                <a:solidFill>
                  <a:schemeClr val="dk1"/>
                </a:solidFill>
              </a:rPr>
              <a:t>: указать число</a:t>
            </a:r>
            <a:r>
              <a:rPr b="1" lang="ru">
                <a:solidFill>
                  <a:schemeClr val="dk1"/>
                </a:solidFill>
              </a:rPr>
              <a:t>px</a:t>
            </a:r>
            <a:r>
              <a:rPr lang="ru">
                <a:solidFill>
                  <a:schemeClr val="dk1"/>
                </a:solidFill>
              </a:rPr>
              <a:t>;      -  задает ширину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h</a:t>
            </a:r>
            <a:r>
              <a:rPr b="1" lang="ru">
                <a:solidFill>
                  <a:schemeClr val="dk1"/>
                </a:solidFill>
              </a:rPr>
              <a:t>eight</a:t>
            </a:r>
            <a:r>
              <a:rPr lang="ru">
                <a:solidFill>
                  <a:schemeClr val="dk1"/>
                </a:solidFill>
              </a:rPr>
              <a:t>: указать число</a:t>
            </a:r>
            <a:r>
              <a:rPr b="1" lang="ru">
                <a:solidFill>
                  <a:schemeClr val="dk1"/>
                </a:solidFill>
              </a:rPr>
              <a:t>px</a:t>
            </a:r>
            <a:r>
              <a:rPr lang="ru">
                <a:solidFill>
                  <a:schemeClr val="dk1"/>
                </a:solidFill>
              </a:rPr>
              <a:t>;    -  задает высоту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background-image</a:t>
            </a:r>
            <a:r>
              <a:rPr lang="ru">
                <a:solidFill>
                  <a:schemeClr val="dk1"/>
                </a:solidFill>
              </a:rPr>
              <a:t>: url("Ссылка");    -  задает путь к картинке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transform</a:t>
            </a:r>
            <a:r>
              <a:rPr lang="ru">
                <a:solidFill>
                  <a:schemeClr val="dk1"/>
                </a:solidFill>
              </a:rPr>
              <a:t>: rotateZ( градусы deg);    -  разворачивает картинку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top</a:t>
            </a:r>
            <a:r>
              <a:rPr lang="ru">
                <a:solidFill>
                  <a:schemeClr val="dk1"/>
                </a:solidFill>
              </a:rPr>
              <a:t>: указать число px;     -  задает отступ от верхнего края монитора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left</a:t>
            </a:r>
            <a:r>
              <a:rPr lang="ru">
                <a:solidFill>
                  <a:schemeClr val="dk1"/>
                </a:solidFill>
              </a:rPr>
              <a:t>: указать число px;     -  задает отступ от левого края монитора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font-size</a:t>
            </a:r>
            <a:r>
              <a:rPr lang="ru"/>
              <a:t>: </a:t>
            </a:r>
            <a:r>
              <a:rPr lang="ru">
                <a:solidFill>
                  <a:schemeClr val="dk1"/>
                </a:solidFill>
              </a:rPr>
              <a:t>указать число px;     -  задает размер шрифта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background-color</a:t>
            </a:r>
            <a:r>
              <a:rPr lang="ru">
                <a:solidFill>
                  <a:schemeClr val="dk1"/>
                </a:solidFill>
              </a:rPr>
              <a:t>: указать цвет;     -  задает цвет фона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color</a:t>
            </a:r>
            <a:r>
              <a:rPr lang="ru">
                <a:solidFill>
                  <a:schemeClr val="dk1"/>
                </a:solidFill>
              </a:rPr>
              <a:t>: указать цвет;     -  задает цвет текста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ctrTitle"/>
          </p:nvPr>
        </p:nvSpPr>
        <p:spPr>
          <a:xfrm>
            <a:off x="311700" y="18168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JAVASCRIPT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587175" y="1891300"/>
            <a:ext cx="4412400" cy="16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380"/>
              <a:t>Как тебя зовут?</a:t>
            </a:r>
            <a:endParaRPr sz="238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ru" sz="2380"/>
              <a:t>Сколько лет?</a:t>
            </a:r>
            <a:endParaRPr sz="238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ru" sz="2380"/>
              <a:t>Твоё любимое блюдо?</a:t>
            </a:r>
            <a:endParaRPr sz="238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SzPts val="990"/>
              <a:buNone/>
            </a:pPr>
            <a:r>
              <a:rPr lang="ru" sz="2380"/>
              <a:t>Почему решил </a:t>
            </a:r>
            <a:r>
              <a:rPr lang="ru" sz="2380"/>
              <a:t>прийти</a:t>
            </a:r>
            <a:r>
              <a:rPr lang="ru" sz="2380"/>
              <a:t> на интенсив?</a:t>
            </a:r>
            <a:endParaRPr sz="238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175" y="1374425"/>
            <a:ext cx="3587025" cy="20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746" y="0"/>
            <a:ext cx="6546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428175" y="187975"/>
            <a:ext cx="17304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/>
              <a:t>L</a:t>
            </a:r>
            <a:endParaRPr b="1"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/>
              <a:t>E</a:t>
            </a:r>
            <a:endParaRPr b="1"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/>
              <a:t>T</a:t>
            </a:r>
            <a:endParaRPr b="1"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/>
              <a:t>S</a:t>
            </a:r>
            <a:endParaRPr b="1"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/>
              <a:t>G</a:t>
            </a:r>
            <a:endParaRPr b="1"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/>
              <a:t>O</a:t>
            </a:r>
            <a:endParaRPr b="1" sz="3700"/>
          </a:p>
        </p:txBody>
      </p:sp>
      <p:sp>
        <p:nvSpPr>
          <p:cNvPr id="85" name="Google Shape;85;p17"/>
          <p:cNvSpPr txBox="1"/>
          <p:nvPr/>
        </p:nvSpPr>
        <p:spPr>
          <a:xfrm>
            <a:off x="1962284" y="1314126"/>
            <a:ext cx="342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dk1"/>
                </a:solidFill>
              </a:rPr>
              <a:t>’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664450" y="2729413"/>
            <a:ext cx="8009400" cy="1954800"/>
          </a:xfrm>
          <a:prstGeom prst="rect">
            <a:avLst/>
          </a:prstGeom>
          <a:noFill/>
          <a:ln cap="flat" cmpd="sng" w="9525">
            <a:solidFill>
              <a:srgbClr val="145F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664450" y="1118992"/>
            <a:ext cx="8009400" cy="1347600"/>
          </a:xfrm>
          <a:prstGeom prst="rect">
            <a:avLst/>
          </a:prstGeom>
          <a:noFill/>
          <a:ln cap="flat" cmpd="sng" w="9525">
            <a:solidFill>
              <a:srgbClr val="145F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ctrTitle"/>
          </p:nvPr>
        </p:nvSpPr>
        <p:spPr>
          <a:xfrm>
            <a:off x="4335975" y="3375968"/>
            <a:ext cx="40158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33A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некоммерческая компания, предлагающая облачный сервис хранения Git-репозиториев</a:t>
            </a:r>
            <a:endParaRPr sz="2700">
              <a:solidFill>
                <a:srgbClr val="333A4D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81200" y="271175"/>
            <a:ext cx="737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/>
              <a:t>Что нам сегодня понадобится?</a:t>
            </a:r>
            <a:endParaRPr b="1" sz="2600"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26766" l="56114" r="9212" t="15732"/>
          <a:stretch/>
        </p:blipFill>
        <p:spPr>
          <a:xfrm>
            <a:off x="1105450" y="2805939"/>
            <a:ext cx="1945974" cy="18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32597" l="10135" r="51990" t="32181"/>
          <a:stretch/>
        </p:blipFill>
        <p:spPr>
          <a:xfrm>
            <a:off x="1015575" y="1234133"/>
            <a:ext cx="2125725" cy="11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ctrTitle"/>
          </p:nvPr>
        </p:nvSpPr>
        <p:spPr>
          <a:xfrm>
            <a:off x="4259500" y="1569085"/>
            <a:ext cx="4015800" cy="4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70">
                <a:solidFill>
                  <a:srgbClr val="333A4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система управления версиями </a:t>
            </a:r>
            <a:endParaRPr sz="187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925" y="1146625"/>
            <a:ext cx="3442150" cy="27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675" y="956075"/>
            <a:ext cx="525780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5398525" y="978900"/>
            <a:ext cx="770400" cy="3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6042075" y="2067975"/>
            <a:ext cx="770400" cy="3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5501650" y="3129375"/>
            <a:ext cx="770400" cy="3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 rot="-615">
            <a:off x="4251225" y="902986"/>
            <a:ext cx="3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Ветка одной группы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311">
            <a:off x="4251226" y="3985625"/>
            <a:ext cx="33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Ветка другой группы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 rot="457">
            <a:off x="1654523" y="2031368"/>
            <a:ext cx="22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Основная ветка</a:t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4866450" y="2394975"/>
            <a:ext cx="2023200" cy="4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50253" t="0"/>
          <a:stretch/>
        </p:blipFill>
        <p:spPr>
          <a:xfrm>
            <a:off x="687575" y="943250"/>
            <a:ext cx="7649102" cy="34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